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63" r:id="rId3"/>
  </p:sldMasterIdLst>
  <p:notesMasterIdLst>
    <p:notesMasterId r:id="rId22"/>
  </p:notesMasterIdLst>
  <p:sldIdLst>
    <p:sldId id="259" r:id="rId4"/>
    <p:sldId id="258" r:id="rId5"/>
    <p:sldId id="260" r:id="rId6"/>
    <p:sldId id="261" r:id="rId7"/>
    <p:sldId id="262" r:id="rId8"/>
    <p:sldId id="263" r:id="rId9"/>
    <p:sldId id="264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2710E4BC-ACBB-B040-8D0C-F09E3A474A05}">
          <p14:sldIdLst>
            <p14:sldId id="259"/>
          </p14:sldIdLst>
        </p14:section>
        <p14:section name="Interior pages" id="{CABFACCB-F159-104A-AFF6-A58A3ADBBA13}">
          <p14:sldIdLst>
            <p14:sldId id="258"/>
            <p14:sldId id="260"/>
            <p14:sldId id="261"/>
            <p14:sldId id="262"/>
            <p14:sldId id="263"/>
            <p14:sldId id="264"/>
            <p14:sldId id="27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02D"/>
    <a:srgbClr val="004B8D"/>
    <a:srgbClr val="E9022F"/>
    <a:srgbClr val="007CB9"/>
    <a:srgbClr val="00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94521" autoAdjust="0"/>
  </p:normalViewPr>
  <p:slideViewPr>
    <p:cSldViewPr snapToGrid="0" snapToObjects="1">
      <p:cViewPr varScale="1">
        <p:scale>
          <a:sx n="83" d="100"/>
          <a:sy n="83" d="100"/>
        </p:scale>
        <p:origin x="158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4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85B98-265F-BA46-903E-642DDD0AFACD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019B9-BD7E-684C-83B7-0336C8BA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86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BF6552-DDEC-0C47-81D4-276F5FF203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19575" y="1491915"/>
            <a:ext cx="3797166" cy="2993457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rgbClr val="002F87"/>
                </a:solidFill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A62166-73D5-9343-93D6-2A422977CF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800" y="685800"/>
            <a:ext cx="3776472" cy="54864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Add your own photo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68" y="274638"/>
            <a:ext cx="7963231" cy="1143000"/>
          </a:xfrm>
        </p:spPr>
        <p:txBody>
          <a:bodyPr/>
          <a:lstStyle>
            <a:lvl1pPr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3568" y="1600200"/>
            <a:ext cx="7963232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568" y="6356349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250" y="274638"/>
            <a:ext cx="58647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25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9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80363-46E0-4348-9B3F-C9298B86B5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135" y="4470935"/>
            <a:ext cx="8431730" cy="1438977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5435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067" y="237067"/>
            <a:ext cx="7713133" cy="1026483"/>
          </a:xfrm>
        </p:spPr>
        <p:txBody>
          <a:bodyPr anchor="t"/>
          <a:lstStyle>
            <a:lvl1pPr algn="l"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5067" y="1357723"/>
            <a:ext cx="7713133" cy="4619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067" y="6371166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8133" y="637540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6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274638"/>
            <a:ext cx="7941733" cy="1143000"/>
          </a:xfrm>
        </p:spPr>
        <p:txBody>
          <a:bodyPr/>
          <a:lstStyle>
            <a:lvl1pPr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067" y="1600200"/>
            <a:ext cx="7941733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067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39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4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600200"/>
            <a:ext cx="3771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535113"/>
            <a:ext cx="37734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" y="2174875"/>
            <a:ext cx="37734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" y="6359608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3050"/>
            <a:ext cx="2741613" cy="1162050"/>
          </a:xfrm>
        </p:spPr>
        <p:txBody>
          <a:bodyPr anchor="b"/>
          <a:lstStyle>
            <a:lvl1pPr algn="l">
              <a:defRPr sz="2000" b="1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004B8D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435100"/>
            <a:ext cx="274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0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C3401-8769-5E4B-8E62-CB1677B8333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FCA4C-30BC-B34B-9FA4-05B7C14B6F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CC191-8212-5E46-B497-0FE6AE7DDD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1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76B53-B989-9A4F-9FD4-67855968DBA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EE026-3669-CB45-9676-67BADC3462E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C3401-8769-5E4B-8E62-CB1677B8333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7FCA4C-30BC-B34B-9FA4-05B7C14B6F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CC191-8212-5E46-B497-0FE6AE7DDD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3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969" t="66944" r="34971" b="18427"/>
          <a:stretch/>
        </p:blipFill>
        <p:spPr>
          <a:xfrm>
            <a:off x="4030631" y="4616740"/>
            <a:ext cx="1291187" cy="1504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5321818" y="4455536"/>
            <a:ext cx="1995054" cy="1827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4895042" y="4224826"/>
            <a:ext cx="1247140" cy="521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4895041" y="1262289"/>
            <a:ext cx="1644303" cy="521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5708" y="942109"/>
            <a:ext cx="8281032" cy="929372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rgbClr val="002F87"/>
                </a:solidFill>
              </a:defRPr>
            </a:lvl1pPr>
          </a:lstStyle>
          <a:p>
            <a:pPr algn="ctr"/>
            <a:r>
              <a:rPr lang="en-US" sz="3200" dirty="0"/>
              <a:t>Effect on</a:t>
            </a:r>
            <a:r>
              <a:rPr lang="en-US" sz="3200" b="1" dirty="0"/>
              <a:t> </a:t>
            </a:r>
            <a:r>
              <a:rPr lang="en-US" sz="3200" dirty="0"/>
              <a:t>Water Filtration Time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35708" y="1953099"/>
            <a:ext cx="8281032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Unreplicated Fractional Factorial Designs Analysis</a:t>
            </a:r>
            <a:endParaRPr lang="en-US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902691" y="2964089"/>
            <a:ext cx="1625600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smtClean="0"/>
              <a:t>MTH 547: </a:t>
            </a:r>
            <a:r>
              <a:rPr lang="en-US" sz="1400" dirty="0" smtClean="0">
                <a:solidFill>
                  <a:srgbClr val="D4002D"/>
                </a:solidFill>
              </a:rPr>
              <a:t>DOX</a:t>
            </a:r>
            <a:endParaRPr lang="en-US" sz="1400" dirty="0">
              <a:solidFill>
                <a:srgbClr val="D4002D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902691" y="3526164"/>
            <a:ext cx="1730982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smtClean="0"/>
              <a:t>Term: </a:t>
            </a:r>
            <a:r>
              <a:rPr lang="en-US" sz="1400" dirty="0" smtClean="0">
                <a:solidFill>
                  <a:srgbClr val="D4002D"/>
                </a:solidFill>
              </a:rPr>
              <a:t>Fall 2021</a:t>
            </a:r>
            <a:endParaRPr lang="en-US" sz="1400" dirty="0">
              <a:solidFill>
                <a:srgbClr val="D4002D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040572" y="2961620"/>
            <a:ext cx="3314928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smtClean="0"/>
              <a:t>Instructor: </a:t>
            </a:r>
            <a:r>
              <a:rPr lang="en-US" sz="1400" dirty="0" smtClean="0">
                <a:solidFill>
                  <a:srgbClr val="D4002D"/>
                </a:solidFill>
              </a:rPr>
              <a:t>Dr. Maher Qumsiyeh</a:t>
            </a:r>
            <a:endParaRPr lang="en-US" sz="1400" dirty="0">
              <a:solidFill>
                <a:srgbClr val="D4002D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040572" y="3508631"/>
            <a:ext cx="3100820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smtClean="0"/>
              <a:t>Student Name: </a:t>
            </a:r>
            <a:r>
              <a:rPr lang="en-US" sz="1400" dirty="0" smtClean="0">
                <a:solidFill>
                  <a:srgbClr val="D4002D"/>
                </a:solidFill>
              </a:rPr>
              <a:t>Serge Alhalbi</a:t>
            </a:r>
            <a:endParaRPr lang="en-US" sz="1400" dirty="0">
              <a:solidFill>
                <a:srgbClr val="D400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74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Design II Analysis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Design Description: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987520" y="1995020"/>
            <a:ext cx="7699279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>
                <a:ea typeface="Calibri" panose="020F0502020204030204" pitchFamily="34" charset="0"/>
              </a:rPr>
              <a:t>It’s an unreplicated </a:t>
            </a:r>
            <a:r>
              <a:rPr lang="en-US" sz="1400" b="1" dirty="0" smtClean="0">
                <a:solidFill>
                  <a:srgbClr val="D4002D"/>
                </a:solidFill>
                <a:ea typeface="Calibri" panose="020F0502020204030204" pitchFamily="34" charset="0"/>
              </a:rPr>
              <a:t>2</a:t>
            </a:r>
            <a:r>
              <a:rPr lang="en-US" sz="1400" b="1" baseline="30000" dirty="0" smtClean="0">
                <a:solidFill>
                  <a:srgbClr val="D4002D"/>
                </a:solidFill>
                <a:ea typeface="Calibri" panose="020F0502020204030204" pitchFamily="34" charset="0"/>
              </a:rPr>
              <a:t>7-3</a:t>
            </a:r>
            <a:r>
              <a:rPr lang="en-US" sz="1400" b="1" dirty="0" smtClean="0">
                <a:solidFill>
                  <a:srgbClr val="D4002D"/>
                </a:solidFill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D4002D"/>
                </a:solidFill>
                <a:ea typeface="Calibri" panose="020F0502020204030204" pitchFamily="34" charset="0"/>
              </a:rPr>
              <a:t>FFD design </a:t>
            </a:r>
            <a:r>
              <a:rPr lang="en-US" sz="1400" b="1" dirty="0">
                <a:ea typeface="Calibri" panose="020F0502020204030204" pitchFamily="34" charset="0"/>
              </a:rPr>
              <a:t>with </a:t>
            </a:r>
            <a:r>
              <a:rPr lang="en-US" sz="1400" b="1" dirty="0">
                <a:solidFill>
                  <a:srgbClr val="D4002D"/>
                </a:solidFill>
                <a:ea typeface="Calibri" panose="020F0502020204030204" pitchFamily="34" charset="0"/>
              </a:rPr>
              <a:t>7 factors </a:t>
            </a:r>
            <a:r>
              <a:rPr lang="en-US" sz="1400" b="1" dirty="0">
                <a:ea typeface="Calibri" panose="020F0502020204030204" pitchFamily="34" charset="0"/>
              </a:rPr>
              <a:t>and </a:t>
            </a:r>
            <a:r>
              <a:rPr lang="en-US" sz="1400" b="1" dirty="0" smtClean="0">
                <a:solidFill>
                  <a:srgbClr val="D4002D"/>
                </a:solidFill>
                <a:ea typeface="Calibri" panose="020F0502020204030204" pitchFamily="34" charset="0"/>
              </a:rPr>
              <a:t>16 </a:t>
            </a:r>
            <a:r>
              <a:rPr lang="en-US" sz="1400" b="1" dirty="0">
                <a:solidFill>
                  <a:srgbClr val="D4002D"/>
                </a:solidFill>
                <a:ea typeface="Calibri" panose="020F0502020204030204" pitchFamily="34" charset="0"/>
              </a:rPr>
              <a:t>runs</a:t>
            </a:r>
            <a:r>
              <a:rPr lang="en-US" sz="1400" b="1" dirty="0">
                <a:ea typeface="Calibri" panose="020F0502020204030204" pitchFamily="34" charset="0"/>
              </a:rPr>
              <a:t>: (2</a:t>
            </a:r>
            <a:r>
              <a:rPr lang="en-US" sz="1400" b="1" baseline="30000" dirty="0">
                <a:ea typeface="Calibri" panose="020F0502020204030204" pitchFamily="34" charset="0"/>
              </a:rPr>
              <a:t>k-p</a:t>
            </a:r>
            <a:r>
              <a:rPr lang="en-US" sz="1400" b="1" dirty="0">
                <a:ea typeface="Calibri" panose="020F0502020204030204" pitchFamily="34" charset="0"/>
              </a:rPr>
              <a:t>) with k = 7 and p = </a:t>
            </a:r>
            <a:r>
              <a:rPr lang="en-US" sz="1400" b="1" dirty="0" smtClean="0">
                <a:ea typeface="Calibri" panose="020F0502020204030204" pitchFamily="34" charset="0"/>
              </a:rPr>
              <a:t>3</a:t>
            </a:r>
            <a:endParaRPr lang="en-US" sz="14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51101" y="2335631"/>
            <a:ext cx="7456824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/>
              <a:t>The design generators are </a:t>
            </a:r>
            <a:r>
              <a:rPr lang="en-US" sz="1400" b="1" dirty="0" smtClean="0"/>
              <a:t>3 </a:t>
            </a:r>
            <a:r>
              <a:rPr lang="en-US" sz="1400" b="1" dirty="0"/>
              <a:t>since p = </a:t>
            </a:r>
            <a:r>
              <a:rPr lang="en-US" sz="1400" b="1" dirty="0" smtClean="0"/>
              <a:t>3: </a:t>
            </a:r>
            <a:r>
              <a:rPr lang="en-US" sz="1400" b="1" dirty="0">
                <a:solidFill>
                  <a:srgbClr val="D4002D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BCDE = +I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D4002D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ACDF = +I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D4002D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ABCG = +I</a:t>
            </a:r>
            <a:r>
              <a:rPr lang="en-US" sz="1400" b="1" dirty="0" smtClean="0"/>
              <a:t>.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686953" y="2700132"/>
            <a:ext cx="4150206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/>
              <a:t>Resolution </a:t>
            </a:r>
            <a:r>
              <a:rPr lang="en-US" sz="1400" b="1" dirty="0" smtClean="0">
                <a:solidFill>
                  <a:srgbClr val="D4002D"/>
                </a:solidFill>
              </a:rPr>
              <a:t>IV</a:t>
            </a:r>
            <a:r>
              <a:rPr lang="en-US" sz="1400" b="1" dirty="0" smtClean="0"/>
              <a:t>: (Maximum Resolution)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51101" y="3037211"/>
            <a:ext cx="4907590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/>
              <a:t>The defining relations are </a:t>
            </a:r>
            <a:r>
              <a:rPr lang="en-US" sz="1400" b="1" dirty="0">
                <a:solidFill>
                  <a:srgbClr val="D4002D"/>
                </a:solidFill>
              </a:rPr>
              <a:t>7</a:t>
            </a:r>
            <a:r>
              <a:rPr lang="en-US" sz="1400" b="1" dirty="0" smtClean="0"/>
              <a:t> since </a:t>
            </a:r>
            <a:r>
              <a:rPr lang="en-US" sz="1400" b="1" dirty="0" smtClean="0">
                <a:ea typeface="Calibri" panose="020F0502020204030204" pitchFamily="34" charset="0"/>
              </a:rPr>
              <a:t>2</a:t>
            </a:r>
            <a:r>
              <a:rPr lang="en-US" sz="1400" b="1" baseline="30000" dirty="0" smtClean="0">
                <a:ea typeface="Calibri" panose="020F0502020204030204" pitchFamily="34" charset="0"/>
              </a:rPr>
              <a:t>p</a:t>
            </a:r>
            <a:r>
              <a:rPr lang="en-US" sz="1400" b="1" dirty="0" smtClean="0"/>
              <a:t> – 1 = 7.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828193" y="3405021"/>
            <a:ext cx="5785041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/>
              <a:t>The alias structure consists of </a:t>
            </a:r>
            <a:r>
              <a:rPr lang="en-US" sz="1400" b="1" dirty="0" smtClean="0">
                <a:solidFill>
                  <a:srgbClr val="D4002D"/>
                </a:solidFill>
              </a:rPr>
              <a:t>15</a:t>
            </a:r>
            <a:r>
              <a:rPr lang="en-US" sz="1400" b="1" dirty="0" smtClean="0"/>
              <a:t> relations since </a:t>
            </a:r>
            <a:r>
              <a:rPr lang="en-US" sz="1400" b="1" dirty="0" smtClean="0">
                <a:ea typeface="Calibri" panose="020F0502020204030204" pitchFamily="34" charset="0"/>
              </a:rPr>
              <a:t>2</a:t>
            </a:r>
            <a:r>
              <a:rPr lang="en-US" sz="1400" b="1" baseline="30000" dirty="0" smtClean="0">
                <a:ea typeface="Calibri" panose="020F0502020204030204" pitchFamily="34" charset="0"/>
              </a:rPr>
              <a:t>k-p</a:t>
            </a:r>
            <a:r>
              <a:rPr lang="en-US" sz="1400" b="1" dirty="0" smtClean="0"/>
              <a:t> – 1 = 15.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7520" y="3626287"/>
                <a:ext cx="7456824" cy="143972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 algn="ctr">
                  <a:buClr>
                    <a:schemeClr val="tx2"/>
                  </a:buClr>
                  <a:buFont typeface="Courier New" panose="02070309020205020404" pitchFamily="49" charset="0"/>
                  <a:buChar char="o"/>
                </a:pPr>
                <a:r>
                  <a:rPr lang="en-US" sz="1400" b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The equation of the model reduces to the following: (E</a:t>
                </a:r>
                <a:r>
                  <a:rPr lang="en-US" sz="1400" b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, F, and G in terms of A, </a:t>
                </a:r>
                <a:r>
                  <a:rPr lang="en-US" sz="1400" b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B, C, and D)</a:t>
                </a:r>
                <a:br>
                  <a:rPr lang="en-US" sz="1400" b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</a:br>
                <a:r>
                  <a:rPr lang="en-US" sz="1400" b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/>
                </a:r>
                <a:br>
                  <a:rPr lang="en-US" sz="1400" b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400" b="1" i="0" smtClean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sz="1400" b="1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</m:sSub>
                    <m:r>
                      <a:rPr lang="en-US" sz="1400" b="1" i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𝑩𝑪𝑫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𝑩𝑪𝑫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𝑨𝑪𝑫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𝑨𝑪𝑫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𝑨𝑩𝑪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𝑨𝑩𝑪</m:t>
                        </m:r>
                      </m:sub>
                    </m:sSub>
                  </m:oMath>
                </a14:m>
                <a:r>
                  <a:rPr lang="en-US" sz="1400" b="1" i="1" dirty="0" smtClean="0">
                    <a:solidFill>
                      <a:srgbClr val="D4002D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/>
                </a:r>
                <a:br>
                  <a:rPr lang="en-US" sz="1400" b="1" i="1" dirty="0" smtClean="0">
                    <a:solidFill>
                      <a:srgbClr val="D4002D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𝑨𝑩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𝑨𝑩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𝑨𝑪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𝑨𝑪</m:t>
                        </m:r>
                      </m:sub>
                    </m:sSub>
                    <m:r>
                      <a:rPr lang="en-US" sz="1400" b="1" i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𝑨𝑫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𝑨𝑫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𝐀𝐁𝐂𝐃</m:t>
                            </m:r>
                            <m:r>
                              <a:rPr lang="en-US" sz="1400" b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𝐀𝐁𝐂𝐃</m:t>
                        </m:r>
                        <m:r>
                          <a:rPr lang="en-US" sz="1400" b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𝐂𝐃</m:t>
                            </m:r>
                            <m:r>
                              <a:rPr lang="en-US" sz="1400" b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𝐂𝐃</m:t>
                        </m:r>
                        <m:r>
                          <a:rPr lang="en-US" sz="1400" b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𝐁𝐂</m:t>
                            </m:r>
                            <m:r>
                              <a:rPr lang="en-US" sz="1400" b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𝐁𝐂</m:t>
                        </m:r>
                        <m:r>
                          <a:rPr lang="en-US" sz="1400" b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𝐁𝐃</m:t>
                            </m:r>
                            <m:r>
                              <a:rPr lang="en-US" sz="1400" b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𝐁𝐃</m:t>
                        </m:r>
                        <m:r>
                          <a:rPr lang="en-US" sz="1400" b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𝐀𝐁𝐃</m:t>
                            </m:r>
                            <m:r>
                              <a:rPr lang="en-US" sz="1400" b="1">
                                <a:solidFill>
                                  <a:srgbClr val="D4002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𝐀𝐁𝐃</m:t>
                        </m:r>
                        <m:r>
                          <a:rPr lang="en-US" sz="1400" b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n-US" sz="1400" b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b="1" i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𝛆</m:t>
                    </m:r>
                  </m:oMath>
                </a14:m>
                <a:endParaRPr lang="en-US" sz="600" b="1" dirty="0">
                  <a:solidFill>
                    <a:srgbClr val="D4002D"/>
                  </a:solidFill>
                </a:endParaRPr>
              </a:p>
            </p:txBody>
          </p:sp>
        </mc:Choice>
        <mc:Fallback xmlns="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20" y="3626287"/>
                <a:ext cx="7456824" cy="14397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7520" y="5087879"/>
                <a:ext cx="6736388" cy="3551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 algn="ctr">
                  <a:buClr>
                    <a:schemeClr val="tx2"/>
                  </a:buClr>
                  <a:buFont typeface="Courier New" panose="02070309020205020404" pitchFamily="49" charset="0"/>
                  <a:buChar char="o"/>
                </a:pPr>
                <a:r>
                  <a:rPr lang="en-US" sz="1400" b="1" dirty="0" smtClean="0"/>
                  <a:t>Degree of freedom of the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𝒅𝒇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𝑬𝒓𝒓𝒐𝒓</m:t>
                        </m:r>
                      </m:sub>
                    </m:sSub>
                    <m:r>
                      <a:rPr lang="en-US" sz="1400" b="1" i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1400" b="1" i="0" smtClean="0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(Where</a:t>
                </a:r>
                <a:r>
                  <a:rPr lang="en-US" sz="1400" b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𝒅𝒇</m:t>
                        </m:r>
                      </m:e>
                      <m:sub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𝑭𝒂𝒄𝒕𝒐𝒓</m:t>
                        </m:r>
                        <m:r>
                          <a:rPr lang="en-US" sz="14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𝑰𝒏𝒕𝒆𝒓𝒂𝒄𝒕𝒊𝒐𝒏</m:t>
                        </m:r>
                      </m:sub>
                    </m:sSub>
                    <m:r>
                      <a:rPr lang="en-US" sz="1400" b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sz="1400" b="1" dirty="0" smtClean="0"/>
                  <a:t>) </a:t>
                </a:r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20" y="5087879"/>
                <a:ext cx="6736388" cy="355150"/>
              </a:xfrm>
              <a:prstGeom prst="rect">
                <a:avLst/>
              </a:prstGeom>
              <a:blipFill>
                <a:blip r:embed="rId3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91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e SGPlot Proced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52" y="1765037"/>
            <a:ext cx="4419601" cy="36567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Design </a:t>
            </a:r>
            <a:r>
              <a:rPr lang="en-US" b="1" dirty="0" smtClean="0"/>
              <a:t>II </a:t>
            </a:r>
            <a:r>
              <a:rPr lang="en-US" b="1" dirty="0"/>
              <a:t>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Model Analysis: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66232" y="1919476"/>
            <a:ext cx="3200967" cy="814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Half Normal Plot:</a:t>
            </a:r>
            <a:b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A, ABCD, and BCD should be significant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 </a:t>
            </a:r>
            <a:endParaRPr lang="en-US" sz="1000" b="1" dirty="0">
              <a:solidFill>
                <a:srgbClr val="004B8D"/>
              </a:solidFill>
              <a:latin typeface="Arial Black" panose="020B0A04020102020204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218545" y="2640617"/>
            <a:ext cx="914396" cy="2198254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78" y="2377218"/>
                <a:ext cx="3441111" cy="2181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Clr>
                    <a:schemeClr val="tx2"/>
                  </a:buClr>
                  <a:buFont typeface="Courier New" panose="02070309020205020404" pitchFamily="49" charset="0"/>
                  <a:buChar char="o"/>
                </a:pPr>
                <a:r>
                  <a:rPr lang="en-US" sz="1400" b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The equation of the model reduces to the following:</a:t>
                </a:r>
                <a:br>
                  <a:rPr lang="en-US" sz="1400" b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</a:br>
                <a:r>
                  <a:rPr lang="en-US" sz="1400" b="1" dirty="0" smtClean="0">
                    <a:solidFill>
                      <a:srgbClr val="D4002D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/>
                </a:r>
                <a:br>
                  <a:rPr lang="en-US" sz="1400" b="1" dirty="0" smtClean="0">
                    <a:solidFill>
                      <a:srgbClr val="D4002D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𝛃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𝐄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𝐄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  <m:r>
                              <a:rPr lang="en-US" sz="1400" b="1" i="0" smtClean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𝐄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sz="1400" b="1" i="0" smtClean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𝐄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𝛆</m:t>
                    </m:r>
                  </m:oMath>
                </a14:m>
                <a:endParaRPr lang="en-US" sz="600" b="1" dirty="0">
                  <a:solidFill>
                    <a:srgbClr val="D4002D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78" y="2377218"/>
                <a:ext cx="3441111" cy="2181486"/>
              </a:xfrm>
              <a:prstGeom prst="rect">
                <a:avLst/>
              </a:prstGeom>
              <a:blipFill>
                <a:blip r:embed="rId3"/>
                <a:stretch>
                  <a:fillRect l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232" y="4203554"/>
                <a:ext cx="1575368" cy="3551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 algn="ctr">
                  <a:buClr>
                    <a:schemeClr val="tx2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4B8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𝒅𝒇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004B8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𝑬𝒓𝒓𝒐𝒓</m:t>
                        </m:r>
                      </m:sub>
                    </m:sSub>
                    <m:r>
                      <a:rPr lang="en-US" sz="1400" b="1" i="1">
                        <a:solidFill>
                          <a:srgbClr val="004B8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0" smtClean="0">
                        <a:solidFill>
                          <a:srgbClr val="004B8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𝟏𝟐</m:t>
                    </m:r>
                    <m:r>
                      <a:rPr lang="en-US" sz="1400" b="1" i="0" smtClean="0">
                        <a:solidFill>
                          <a:srgbClr val="004B8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b="1" dirty="0" smtClean="0">
                    <a:solidFill>
                      <a:srgbClr val="004B8D"/>
                    </a:solidFill>
                  </a:rPr>
                  <a:t> </a:t>
                </a:r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2" y="4203554"/>
                <a:ext cx="1575368" cy="355150"/>
              </a:xfrm>
              <a:prstGeom prst="rect">
                <a:avLst/>
              </a:prstGeom>
              <a:blipFill>
                <a:blip r:embed="rId4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66231" y="4838871"/>
            <a:ext cx="2822277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tx2"/>
              </a:buClr>
            </a:pPr>
            <a:r>
              <a:rPr lang="en-US" sz="1400" b="1" dirty="0" smtClean="0">
                <a:solidFill>
                  <a:srgbClr val="004B8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Note: E = BCD, Thus AE = ABCD 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2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Design </a:t>
            </a:r>
            <a:r>
              <a:rPr lang="en-US" b="1" dirty="0" smtClean="0"/>
              <a:t>II </a:t>
            </a:r>
            <a:r>
              <a:rPr lang="en-US" b="1" dirty="0"/>
              <a:t>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Model Analysis: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66232" y="1919476"/>
            <a:ext cx="3200967" cy="814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Testing </a:t>
            </a:r>
            <a:r>
              <a:rPr lang="en-US" sz="1400" b="1" dirty="0">
                <a:solidFill>
                  <a:srgbClr val="004B8D"/>
                </a:solidFill>
                <a:ea typeface="+mn-ea"/>
                <a:cs typeface="+mn-cs"/>
              </a:rPr>
              <a:t>I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f </a:t>
            </a:r>
            <a:r>
              <a:rPr lang="en-US" sz="1400" b="1" dirty="0">
                <a:solidFill>
                  <a:srgbClr val="004B8D"/>
                </a:solidFill>
                <a:ea typeface="+mn-ea"/>
                <a:cs typeface="+mn-cs"/>
              </a:rPr>
              <a:t>T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he Model </a:t>
            </a:r>
            <a:r>
              <a:rPr lang="en-US" sz="1400" b="1" dirty="0">
                <a:solidFill>
                  <a:srgbClr val="004B8D"/>
                </a:solidFill>
                <a:ea typeface="+mn-ea"/>
                <a:cs typeface="+mn-cs"/>
              </a:rPr>
              <a:t>I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s </a:t>
            </a:r>
            <a:r>
              <a:rPr lang="en-US" sz="1400" b="1" dirty="0">
                <a:solidFill>
                  <a:srgbClr val="004B8D"/>
                </a:solidFill>
                <a:ea typeface="+mn-ea"/>
                <a:cs typeface="+mn-cs"/>
              </a:rPr>
              <a:t>F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it: </a:t>
            </a:r>
            <a:r>
              <a:rPr lang="en-US" sz="1400" b="1" dirty="0">
                <a:solidFill>
                  <a:srgbClr val="D4002D"/>
                </a:solidFill>
              </a:rPr>
              <a:t>Fit</a:t>
            </a:r>
            <a:r>
              <a:rPr lang="en-US" sz="2400" b="1" dirty="0">
                <a:solidFill>
                  <a:srgbClr val="D4002D"/>
                </a:solidFill>
              </a:rPr>
              <a:t> </a:t>
            </a:r>
            <a:r>
              <a:rPr lang="en-US" sz="1400" dirty="0" smtClean="0">
                <a:solidFill>
                  <a:srgbClr val="D4002D"/>
                </a:solidFill>
              </a:rPr>
              <a:t>✓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4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2341" y="2486477"/>
                <a:ext cx="2535950" cy="4300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 algn="ctr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400" b="1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400" b="1" i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𝐚𝐝𝐣</m:t>
                            </m:r>
                          </m:sub>
                        </m:sSub>
                      </m:e>
                      <m:sup>
                        <m:r>
                          <a:rPr lang="en-US" sz="1400" b="1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sz="1400" b="1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1400" b="1" i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400" b="1" i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𝟖𝟏𝟓𝟕</m:t>
                    </m:r>
                  </m:oMath>
                </a14:m>
                <a:endParaRPr lang="en-US" sz="600" b="1" dirty="0">
                  <a:solidFill>
                    <a:srgbClr val="D4002D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41" y="2486477"/>
                <a:ext cx="2535950" cy="43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66231" y="4157192"/>
            <a:ext cx="3526146" cy="79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Testing The Significance of The Parameters:</a:t>
            </a:r>
            <a:r>
              <a:rPr lang="en-US" sz="1400" b="1" dirty="0">
                <a:solidFill>
                  <a:srgbClr val="D4002D"/>
                </a:solidFill>
              </a:rPr>
              <a:t> </a:t>
            </a:r>
            <a:r>
              <a:rPr lang="en-US" sz="1400" b="1" dirty="0" smtClean="0">
                <a:solidFill>
                  <a:srgbClr val="D4002D"/>
                </a:solidFill>
              </a:rPr>
              <a:t>All significant.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4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3"/>
          <a:srcRect l="40641" t="24388" r="28718" b="53732"/>
          <a:stretch/>
        </p:blipFill>
        <p:spPr bwMode="auto">
          <a:xfrm>
            <a:off x="4516582" y="1757909"/>
            <a:ext cx="4099094" cy="2165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4"/>
          <a:srcRect l="43205" t="61311" r="31282" b="24558"/>
          <a:stretch/>
        </p:blipFill>
        <p:spPr bwMode="auto">
          <a:xfrm>
            <a:off x="4879485" y="4106385"/>
            <a:ext cx="3520207" cy="1169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1686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Design II Analysis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Adequacy Plots 1: (</a:t>
            </a:r>
            <a:r>
              <a:rPr lang="en-US" sz="2000" b="1" dirty="0" smtClean="0">
                <a:solidFill>
                  <a:srgbClr val="D4002D"/>
                </a:solidFill>
              </a:rPr>
              <a:t>No Transformation Needed</a:t>
            </a:r>
            <a:r>
              <a:rPr lang="en-US" sz="2000" b="1" dirty="0" smtClean="0">
                <a:solidFill>
                  <a:schemeClr val="tx2"/>
                </a:solidFill>
              </a:rPr>
              <a:t>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626612" y="5345828"/>
            <a:ext cx="2879721" cy="50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2"/>
              </a:buClr>
            </a:pPr>
            <a: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  <a:t>The Residuals Have </a:t>
            </a:r>
            <a:r>
              <a:rPr lang="en-US" sz="1200" b="1" dirty="0" smtClean="0">
                <a:solidFill>
                  <a:srgbClr val="D4002D"/>
                </a:solidFill>
                <a:ea typeface="+mn-ea"/>
                <a:cs typeface="+mn-cs"/>
              </a:rPr>
              <a:t>Equal Variances</a:t>
            </a:r>
            <a: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2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061528" y="5327355"/>
            <a:ext cx="3537528" cy="50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2"/>
              </a:buClr>
            </a:pPr>
            <a: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  <a:t>The Residuals seem to be </a:t>
            </a:r>
            <a:r>
              <a:rPr lang="en-US" sz="1200" b="1" dirty="0">
                <a:solidFill>
                  <a:srgbClr val="D4002D"/>
                </a:solidFill>
                <a:ea typeface="+mn-ea"/>
                <a:cs typeface="+mn-cs"/>
              </a:rPr>
              <a:t>N</a:t>
            </a:r>
            <a:r>
              <a:rPr lang="en-US" sz="1200" b="1" dirty="0" smtClean="0">
                <a:solidFill>
                  <a:srgbClr val="D4002D"/>
                </a:solidFill>
                <a:ea typeface="+mn-ea"/>
                <a:cs typeface="+mn-cs"/>
              </a:rPr>
              <a:t>ormally </a:t>
            </a:r>
            <a:r>
              <a:rPr lang="en-US" sz="1200" b="1" dirty="0">
                <a:solidFill>
                  <a:srgbClr val="D4002D"/>
                </a:solidFill>
                <a:ea typeface="+mn-ea"/>
                <a:cs typeface="+mn-cs"/>
              </a:rPr>
              <a:t>D</a:t>
            </a:r>
            <a:r>
              <a:rPr lang="en-US" sz="1200" b="1" dirty="0" smtClean="0">
                <a:solidFill>
                  <a:srgbClr val="D4002D"/>
                </a:solidFill>
                <a:ea typeface="+mn-ea"/>
                <a:cs typeface="+mn-cs"/>
              </a:rPr>
              <a:t>istributed</a:t>
            </a:r>
            <a: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2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pic>
        <p:nvPicPr>
          <p:cNvPr id="8" name="Picture 7" descr="Plot of Residual by Predicted for y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1" y="2212109"/>
            <a:ext cx="3749964" cy="3115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Q-Q Plot of Residuals for y.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29" y="2212109"/>
            <a:ext cx="3393388" cy="3115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178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Design II Analysis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Adequacy Plots 2: (</a:t>
            </a:r>
            <a:r>
              <a:rPr lang="en-US" sz="2000" b="1" dirty="0" smtClean="0">
                <a:solidFill>
                  <a:srgbClr val="D4002D"/>
                </a:solidFill>
              </a:rPr>
              <a:t>Equal Variances </a:t>
            </a:r>
            <a:r>
              <a:rPr lang="en-US" sz="2000" b="1" dirty="0" smtClean="0">
                <a:solidFill>
                  <a:schemeClr val="tx2"/>
                </a:solidFill>
              </a:rPr>
              <a:t>Amongst The Settings)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pic>
        <p:nvPicPr>
          <p:cNvPr id="10" name="Picture 9" descr="Panel of scatterplots of residuals by regressors for y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56" y="2060543"/>
            <a:ext cx="6733308" cy="3924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5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Design II Analysis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Best Setting(s): (Minimum Time)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88902" y="2201365"/>
            <a:ext cx="4039545" cy="50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2"/>
              </a:buClr>
            </a:pP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A = 1 &amp; E = 1 </a:t>
            </a:r>
            <a:r>
              <a:rPr lang="en-US" sz="1400" b="1" dirty="0" smtClean="0">
                <a:solidFill>
                  <a:srgbClr val="002060"/>
                </a:solidFill>
                <a:ea typeface="+mn-ea"/>
                <a:cs typeface="+mn-cs"/>
              </a:rPr>
              <a:t>for an average of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42.575 minutes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4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31218" y="3006362"/>
            <a:ext cx="4963181" cy="1407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2"/>
              </a:buClr>
            </a:pPr>
            <a:r>
              <a:rPr lang="en-US" sz="1400" b="1" dirty="0" smtClean="0">
                <a:solidFill>
                  <a:srgbClr val="002060"/>
                </a:solidFill>
                <a:ea typeface="+mn-ea"/>
                <a:cs typeface="+mn-cs"/>
              </a:rPr>
              <a:t>Or: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</a:b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</a:b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</a:b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</a:br>
            <a:r>
              <a:rPr lang="en-US" sz="1200" b="1" dirty="0" smtClean="0">
                <a:solidFill>
                  <a:srgbClr val="D4002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Water Supply Source</a:t>
            </a:r>
            <a:r>
              <a:rPr lang="en-US" sz="1200" b="1" dirty="0">
                <a:solidFill>
                  <a:srgbClr val="D4002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200" b="1" dirty="0" smtClean="0">
                <a:solidFill>
                  <a:srgbClr val="D4002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Well &amp; Caustic Soda Addition Rate: </a:t>
            </a:r>
            <a:r>
              <a:rPr lang="en-US" sz="1200" b="1" dirty="0">
                <a:solidFill>
                  <a:srgbClr val="D4002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High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4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105110" y="4811675"/>
            <a:ext cx="3827108" cy="50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2"/>
              </a:buClr>
            </a:pPr>
            <a:r>
              <a:rPr lang="en-US" sz="1400" b="1" dirty="0" smtClean="0">
                <a:solidFill>
                  <a:srgbClr val="002060"/>
                </a:solidFill>
                <a:ea typeface="+mn-ea"/>
                <a:cs typeface="+mn-cs"/>
              </a:rPr>
              <a:t>Note: The p-values assure that this is true.</a:t>
            </a:r>
            <a:br>
              <a:rPr lang="en-US" sz="1400" b="1" dirty="0" smtClean="0">
                <a:solidFill>
                  <a:srgbClr val="002060"/>
                </a:solidFill>
                <a:ea typeface="+mn-ea"/>
                <a:cs typeface="+mn-cs"/>
              </a:rPr>
            </a:br>
            <a:endParaRPr lang="en-US" sz="1400" b="1" dirty="0">
              <a:solidFill>
                <a:srgbClr val="002060"/>
              </a:solidFill>
              <a:latin typeface="Arial Black" panose="020B0A04020102020204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43718" t="49003" r="31539" b="15214"/>
          <a:stretch/>
        </p:blipFill>
        <p:spPr bwMode="auto">
          <a:xfrm>
            <a:off x="5472282" y="1967346"/>
            <a:ext cx="3394539" cy="36760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4318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Designs Comparison: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812030" y="2150988"/>
            <a:ext cx="7315970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ea typeface="Calibri" panose="020F0502020204030204" pitchFamily="34" charset="0"/>
              </a:rPr>
              <a:t>The active factors differ between the same experiment of different runs.</a:t>
            </a:r>
            <a:endParaRPr lang="en-US" sz="1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885919" y="4155326"/>
            <a:ext cx="7500697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ea typeface="Calibri" panose="020F0502020204030204" pitchFamily="34" charset="0"/>
              </a:rPr>
              <a:t>Thus, we can conclude that still running the experiment few runs is still sometime somewhat accurate and reliable.</a:t>
            </a:r>
            <a:endParaRPr lang="en-US" sz="1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881302" y="3056926"/>
            <a:ext cx="7805498" cy="945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ea typeface="Calibri" panose="020F0502020204030204" pitchFamily="34" charset="0"/>
              </a:rPr>
              <a:t>The best setting remained the same in both designs:</a:t>
            </a:r>
            <a:br>
              <a:rPr lang="en-US" sz="1600" b="1" dirty="0" smtClean="0">
                <a:ea typeface="Calibri" panose="020F0502020204030204" pitchFamily="34" charset="0"/>
              </a:rPr>
            </a:br>
            <a:r>
              <a:rPr lang="en-US" sz="1600" b="1" dirty="0" smtClean="0">
                <a:ea typeface="Calibri" panose="020F0502020204030204" pitchFamily="34" charset="0"/>
              </a:rPr>
              <a:t>Design I: A = 1 &amp; C = 1, but AC = E =&gt; best setting A = 1 &amp; E = 1.</a:t>
            </a:r>
            <a:br>
              <a:rPr lang="en-US" sz="1600" b="1" dirty="0" smtClean="0">
                <a:ea typeface="Calibri" panose="020F0502020204030204" pitchFamily="34" charset="0"/>
              </a:rPr>
            </a:br>
            <a:r>
              <a:rPr lang="en-US" sz="1600" b="1" dirty="0">
                <a:ea typeface="Calibri" panose="020F0502020204030204" pitchFamily="34" charset="0"/>
              </a:rPr>
              <a:t>Design </a:t>
            </a:r>
            <a:r>
              <a:rPr lang="en-US" sz="1600" b="1" dirty="0" smtClean="0">
                <a:ea typeface="Calibri" panose="020F0502020204030204" pitchFamily="34" charset="0"/>
              </a:rPr>
              <a:t>II: </a:t>
            </a:r>
            <a:r>
              <a:rPr lang="en-US" sz="1600" b="1" dirty="0">
                <a:ea typeface="Calibri" panose="020F0502020204030204" pitchFamily="34" charset="0"/>
              </a:rPr>
              <a:t>A = 1 &amp; </a:t>
            </a:r>
            <a:r>
              <a:rPr lang="en-US" sz="1600" b="1" dirty="0" smtClean="0">
                <a:ea typeface="Calibri" panose="020F0502020204030204" pitchFamily="34" charset="0"/>
              </a:rPr>
              <a:t>E </a:t>
            </a:r>
            <a:r>
              <a:rPr lang="en-US" sz="1600" b="1" dirty="0">
                <a:ea typeface="Calibri" panose="020F0502020204030204" pitchFamily="34" charset="0"/>
              </a:rPr>
              <a:t>= </a:t>
            </a:r>
            <a:r>
              <a:rPr lang="en-US" sz="1600" b="1" dirty="0" smtClean="0">
                <a:ea typeface="Calibri" panose="020F0502020204030204" pitchFamily="34" charset="0"/>
              </a:rPr>
              <a:t>1</a:t>
            </a:r>
            <a:r>
              <a:rPr lang="en-US" sz="1600" b="1" dirty="0">
                <a:ea typeface="Calibri" panose="020F0502020204030204" pitchFamily="34" charset="0"/>
              </a:rPr>
              <a:t>.</a:t>
            </a:r>
            <a:endParaRPr lang="en-US" sz="1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812030" y="2610643"/>
            <a:ext cx="5357861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ea typeface="Calibri" panose="020F0502020204030204" pitchFamily="34" charset="0"/>
              </a:rPr>
              <a:t>However, factors A and E are active in both designs.</a:t>
            </a:r>
            <a:endParaRPr lang="en-US" sz="1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885919" y="4693038"/>
            <a:ext cx="7389861" cy="854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ea typeface="Calibri" panose="020F0502020204030204" pitchFamily="34" charset="0"/>
              </a:rPr>
              <a:t>What are the chances to get exactly at least the main factors to be significant in an experiment with less runs than the same experiment with more runs?</a:t>
            </a:r>
            <a:endParaRPr lang="en-US" sz="1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885919" y="5547671"/>
            <a:ext cx="7500697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ea typeface="Calibri" panose="020F0502020204030204" pitchFamily="34" charset="0"/>
              </a:rPr>
              <a:t>Questions?</a:t>
            </a:r>
            <a:endParaRPr lang="en-US" sz="1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32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45067" y="274638"/>
            <a:ext cx="7941733" cy="64899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45067" y="812800"/>
            <a:ext cx="7941733" cy="5313363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Data Sets:</a:t>
            </a:r>
          </a:p>
          <a:p>
            <a:pPr marL="0" indent="0">
              <a:buClr>
                <a:schemeClr val="tx2"/>
              </a:buClr>
              <a:buNone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Program: SAS and Excel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745067" y="1180321"/>
            <a:ext cx="7315970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>
                <a:ea typeface="Calibri" panose="020F0502020204030204" pitchFamily="34" charset="0"/>
              </a:rPr>
              <a:t>https://www.itl.nist.gov/div898/software/dataplot/datasets.htm</a:t>
            </a:r>
            <a:endParaRPr lang="en-US" sz="1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757"/>
          <a:stretch/>
        </p:blipFill>
        <p:spPr>
          <a:xfrm>
            <a:off x="5327005" y="1535471"/>
            <a:ext cx="3539903" cy="48009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3673"/>
          <a:stretch/>
        </p:blipFill>
        <p:spPr>
          <a:xfrm>
            <a:off x="1162960" y="1926105"/>
            <a:ext cx="2901039" cy="44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95ED-409C-9440-A77D-4F1985F19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97989"/>
            <a:ext cx="8229600" cy="114904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32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INTRODUCTION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ANALYSIS (FOR EACH DESIGN)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Conclusion</a:t>
            </a:r>
            <a:endParaRPr lang="en-US" sz="2000" b="1" dirty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929024" y="1924200"/>
            <a:ext cx="1625600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DATA SETS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-147011" y="2920941"/>
            <a:ext cx="4792901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DESIGN DESCRIPTION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366376" y="3287412"/>
            <a:ext cx="3375121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MODEL ANALYSIS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393315" y="3653883"/>
            <a:ext cx="3375121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ADEQUACY PLOTS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745067" y="4012159"/>
            <a:ext cx="2617741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BEST SETTING(S)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40631" y="4890023"/>
            <a:ext cx="2617741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DESIGNS COMPARISON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1804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531" t="4260" r="22475" b="12406"/>
          <a:stretch/>
        </p:blipFill>
        <p:spPr>
          <a:xfrm>
            <a:off x="4080332" y="4307178"/>
            <a:ext cx="1037912" cy="16816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sets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Data sets </a:t>
            </a:r>
            <a:r>
              <a:rPr lang="en-US" sz="2000" b="1" dirty="0" smtClean="0">
                <a:solidFill>
                  <a:srgbClr val="D4002D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 &amp; </a:t>
            </a:r>
            <a:r>
              <a:rPr lang="en-US" sz="2000" b="1" dirty="0" smtClean="0">
                <a:solidFill>
                  <a:srgbClr val="D4002D"/>
                </a:solidFill>
              </a:rPr>
              <a:t>2</a:t>
            </a:r>
            <a:r>
              <a:rPr lang="en-US" sz="2000" b="1" dirty="0" smtClean="0">
                <a:solidFill>
                  <a:schemeClr val="tx2"/>
                </a:solidFill>
              </a:rPr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Data sets </a:t>
            </a:r>
            <a:r>
              <a:rPr lang="en-US" sz="2000" b="1" dirty="0">
                <a:solidFill>
                  <a:srgbClr val="D4002D"/>
                </a:solidFill>
              </a:rPr>
              <a:t>1</a:t>
            </a:r>
            <a:r>
              <a:rPr lang="en-US" sz="2000" b="1" dirty="0">
                <a:solidFill>
                  <a:schemeClr val="tx2"/>
                </a:solidFill>
              </a:rPr>
              <a:t> &amp; </a:t>
            </a:r>
            <a:r>
              <a:rPr lang="en-US" sz="2000" b="1" dirty="0">
                <a:solidFill>
                  <a:srgbClr val="D4002D"/>
                </a:solidFill>
              </a:rPr>
              <a:t>2 </a:t>
            </a:r>
            <a:r>
              <a:rPr lang="en-US" sz="2000" b="1" dirty="0" smtClean="0">
                <a:solidFill>
                  <a:schemeClr val="tx2"/>
                </a:solidFill>
              </a:rPr>
              <a:t>:</a:t>
            </a:r>
            <a:endParaRPr lang="en-US" sz="2000" b="1" dirty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991875" y="1964847"/>
            <a:ext cx="4307224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Response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y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: Water Filtration Time (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In Minutes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56997" y="5168495"/>
            <a:ext cx="2877694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8 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runs &amp;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 16 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runs respectively</a:t>
            </a:r>
            <a:endParaRPr lang="en-US" sz="1000" b="1" dirty="0">
              <a:solidFill>
                <a:srgbClr val="004B8D"/>
              </a:solidFill>
              <a:latin typeface="Arial Black" panose="020B0A04020102020204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859999"/>
              </p:ext>
            </p:extLst>
          </p:nvPr>
        </p:nvGraphicFramePr>
        <p:xfrm>
          <a:off x="5368927" y="1412876"/>
          <a:ext cx="3387701" cy="1577340"/>
        </p:xfrm>
        <a:graphic>
          <a:graphicData uri="http://schemas.openxmlformats.org/drawingml/2006/table">
            <a:tbl>
              <a:tblPr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409596">
                  <a:extLst>
                    <a:ext uri="{9D8B030D-6E8A-4147-A177-3AD203B41FA5}">
                      <a16:colId xmlns:a16="http://schemas.microsoft.com/office/drawing/2014/main" val="1944810196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68845499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3476376737"/>
                    </a:ext>
                  </a:extLst>
                </a:gridCol>
                <a:gridCol w="520529">
                  <a:extLst>
                    <a:ext uri="{9D8B030D-6E8A-4147-A177-3AD203B41FA5}">
                      <a16:colId xmlns:a16="http://schemas.microsoft.com/office/drawing/2014/main" val="877706940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11431661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607321916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1630597736"/>
                    </a:ext>
                  </a:extLst>
                </a:gridCol>
                <a:gridCol w="409596">
                  <a:extLst>
                    <a:ext uri="{9D8B030D-6E8A-4147-A177-3AD203B41FA5}">
                      <a16:colId xmlns:a16="http://schemas.microsoft.com/office/drawing/2014/main" val="221148153"/>
                    </a:ext>
                  </a:extLst>
                </a:gridCol>
              </a:tblGrid>
              <a:tr h="159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2363"/>
                  </a:ext>
                </a:extLst>
              </a:tr>
              <a:tr h="15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68.4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469118"/>
                  </a:ext>
                </a:extLst>
              </a:tr>
              <a:tr h="15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77.7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61610"/>
                  </a:ext>
                </a:extLst>
              </a:tr>
              <a:tr h="15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66.4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13241"/>
                  </a:ext>
                </a:extLst>
              </a:tr>
              <a:tr h="15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482322"/>
                  </a:ext>
                </a:extLst>
              </a:tr>
              <a:tr h="15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78.6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426445"/>
                  </a:ext>
                </a:extLst>
              </a:tr>
              <a:tr h="15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41.2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468299"/>
                  </a:ext>
                </a:extLst>
              </a:tr>
              <a:tr h="15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68.7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09574"/>
                  </a:ext>
                </a:extLst>
              </a:tr>
              <a:tr h="159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38.7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7133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2238"/>
              </p:ext>
            </p:extLst>
          </p:nvPr>
        </p:nvGraphicFramePr>
        <p:xfrm>
          <a:off x="5362865" y="3068479"/>
          <a:ext cx="3393763" cy="2979420"/>
        </p:xfrm>
        <a:graphic>
          <a:graphicData uri="http://schemas.openxmlformats.org/drawingml/2006/table">
            <a:tbl>
              <a:tblPr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410329">
                  <a:extLst>
                    <a:ext uri="{9D8B030D-6E8A-4147-A177-3AD203B41FA5}">
                      <a16:colId xmlns:a16="http://schemas.microsoft.com/office/drawing/2014/main" val="2588081567"/>
                    </a:ext>
                  </a:extLst>
                </a:gridCol>
                <a:gridCol w="410329">
                  <a:extLst>
                    <a:ext uri="{9D8B030D-6E8A-4147-A177-3AD203B41FA5}">
                      <a16:colId xmlns:a16="http://schemas.microsoft.com/office/drawing/2014/main" val="4168586105"/>
                    </a:ext>
                  </a:extLst>
                </a:gridCol>
                <a:gridCol w="410329">
                  <a:extLst>
                    <a:ext uri="{9D8B030D-6E8A-4147-A177-3AD203B41FA5}">
                      <a16:colId xmlns:a16="http://schemas.microsoft.com/office/drawing/2014/main" val="1177484555"/>
                    </a:ext>
                  </a:extLst>
                </a:gridCol>
                <a:gridCol w="521460">
                  <a:extLst>
                    <a:ext uri="{9D8B030D-6E8A-4147-A177-3AD203B41FA5}">
                      <a16:colId xmlns:a16="http://schemas.microsoft.com/office/drawing/2014/main" val="3332928998"/>
                    </a:ext>
                  </a:extLst>
                </a:gridCol>
                <a:gridCol w="410329">
                  <a:extLst>
                    <a:ext uri="{9D8B030D-6E8A-4147-A177-3AD203B41FA5}">
                      <a16:colId xmlns:a16="http://schemas.microsoft.com/office/drawing/2014/main" val="42212188"/>
                    </a:ext>
                  </a:extLst>
                </a:gridCol>
                <a:gridCol w="410329">
                  <a:extLst>
                    <a:ext uri="{9D8B030D-6E8A-4147-A177-3AD203B41FA5}">
                      <a16:colId xmlns:a16="http://schemas.microsoft.com/office/drawing/2014/main" val="2072147584"/>
                    </a:ext>
                  </a:extLst>
                </a:gridCol>
                <a:gridCol w="410329">
                  <a:extLst>
                    <a:ext uri="{9D8B030D-6E8A-4147-A177-3AD203B41FA5}">
                      <a16:colId xmlns:a16="http://schemas.microsoft.com/office/drawing/2014/main" val="3636900809"/>
                    </a:ext>
                  </a:extLst>
                </a:gridCol>
                <a:gridCol w="410329">
                  <a:extLst>
                    <a:ext uri="{9D8B030D-6E8A-4147-A177-3AD203B41FA5}">
                      <a16:colId xmlns:a16="http://schemas.microsoft.com/office/drawing/2014/main" val="3818631460"/>
                    </a:ext>
                  </a:extLst>
                </a:gridCol>
              </a:tblGrid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785774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68.4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64291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77.7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706781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66.4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692797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98553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78.6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471344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41.2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041056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68.7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827720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38.7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74757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66.7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012591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141730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86.4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905461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61.9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477681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47.8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12738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59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14903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42.6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982597"/>
                  </a:ext>
                </a:extLst>
              </a:tr>
              <a:tr h="141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67.6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4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29994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903384" y="2315797"/>
            <a:ext cx="4307224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Factor </a:t>
            </a:r>
            <a:r>
              <a:rPr lang="en-US" sz="1400" b="1" dirty="0">
                <a:solidFill>
                  <a:srgbClr val="D4002D"/>
                </a:solidFill>
                <a:ea typeface="+mn-ea"/>
                <a:cs typeface="+mn-cs"/>
              </a:rPr>
              <a:t>A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: Water Supply Source (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Town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 &amp;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Well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745067" y="2659802"/>
            <a:ext cx="4791389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Factor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B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: Raw Material Source (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On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Site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 &amp;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Other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370563" y="3009046"/>
            <a:ext cx="4638433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Factor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C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: Temperature (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Low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 &amp;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High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464537" y="3358135"/>
            <a:ext cx="3802663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Factor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D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: Recycle (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No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 &amp;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Yes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918395" y="3714043"/>
            <a:ext cx="4638433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Factor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E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: Caustic Soda Addition Rate (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Slow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 &amp;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Fast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406990" y="4059909"/>
            <a:ext cx="4638433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Factor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F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: Filter Cloth Old (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Old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 &amp;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New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370563" y="4408998"/>
            <a:ext cx="4638433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Factor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G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: Holdup Time (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Low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 &amp;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High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35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Design I Analysis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Design Description: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987521" y="1995020"/>
            <a:ext cx="7607180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>
                <a:ea typeface="Calibri" panose="020F0502020204030204" pitchFamily="34" charset="0"/>
              </a:rPr>
              <a:t>It’s an unreplicated </a:t>
            </a:r>
            <a:r>
              <a:rPr lang="en-US" sz="1400" b="1" dirty="0">
                <a:solidFill>
                  <a:srgbClr val="D4002D"/>
                </a:solidFill>
                <a:ea typeface="Calibri" panose="020F0502020204030204" pitchFamily="34" charset="0"/>
              </a:rPr>
              <a:t>2</a:t>
            </a:r>
            <a:r>
              <a:rPr lang="en-US" sz="1400" b="1" baseline="30000" dirty="0">
                <a:solidFill>
                  <a:srgbClr val="D4002D"/>
                </a:solidFill>
                <a:ea typeface="Calibri" panose="020F0502020204030204" pitchFamily="34" charset="0"/>
              </a:rPr>
              <a:t>7-4</a:t>
            </a:r>
            <a:r>
              <a:rPr lang="en-US" sz="1400" b="1" dirty="0">
                <a:solidFill>
                  <a:srgbClr val="D4002D"/>
                </a:solidFill>
                <a:ea typeface="Calibri" panose="020F0502020204030204" pitchFamily="34" charset="0"/>
              </a:rPr>
              <a:t> FFD design </a:t>
            </a:r>
            <a:r>
              <a:rPr lang="en-US" sz="1400" b="1" dirty="0">
                <a:ea typeface="Calibri" panose="020F0502020204030204" pitchFamily="34" charset="0"/>
              </a:rPr>
              <a:t>with </a:t>
            </a:r>
            <a:r>
              <a:rPr lang="en-US" sz="1400" b="1" dirty="0">
                <a:solidFill>
                  <a:srgbClr val="D4002D"/>
                </a:solidFill>
                <a:ea typeface="Calibri" panose="020F0502020204030204" pitchFamily="34" charset="0"/>
              </a:rPr>
              <a:t>7 factors </a:t>
            </a:r>
            <a:r>
              <a:rPr lang="en-US" sz="1400" b="1" dirty="0">
                <a:ea typeface="Calibri" panose="020F0502020204030204" pitchFamily="34" charset="0"/>
              </a:rPr>
              <a:t>and </a:t>
            </a:r>
            <a:r>
              <a:rPr lang="en-US" sz="1400" b="1" dirty="0">
                <a:solidFill>
                  <a:srgbClr val="D4002D"/>
                </a:solidFill>
                <a:ea typeface="Calibri" panose="020F0502020204030204" pitchFamily="34" charset="0"/>
              </a:rPr>
              <a:t>8 runs</a:t>
            </a:r>
            <a:r>
              <a:rPr lang="en-US" sz="1400" b="1" dirty="0">
                <a:ea typeface="Calibri" panose="020F0502020204030204" pitchFamily="34" charset="0"/>
              </a:rPr>
              <a:t>: (2</a:t>
            </a:r>
            <a:r>
              <a:rPr lang="en-US" sz="1400" b="1" baseline="30000" dirty="0">
                <a:ea typeface="Calibri" panose="020F0502020204030204" pitchFamily="34" charset="0"/>
              </a:rPr>
              <a:t>k-p</a:t>
            </a:r>
            <a:r>
              <a:rPr lang="en-US" sz="1400" b="1" dirty="0">
                <a:ea typeface="Calibri" panose="020F0502020204030204" pitchFamily="34" charset="0"/>
              </a:rPr>
              <a:t>) with k = 7 and p = 4</a:t>
            </a:r>
            <a:endParaRPr lang="en-US" sz="14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745065" y="2335631"/>
            <a:ext cx="7456824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/>
              <a:t>The design generators are 4 since p = 4: </a:t>
            </a:r>
            <a:r>
              <a:rPr lang="en-US" sz="1400" b="1" dirty="0">
                <a:solidFill>
                  <a:srgbClr val="D4002D"/>
                </a:solidFill>
              </a:rPr>
              <a:t>ABD = +I</a:t>
            </a:r>
            <a:r>
              <a:rPr lang="en-US" sz="1400" b="1" dirty="0"/>
              <a:t>, </a:t>
            </a:r>
            <a:r>
              <a:rPr lang="en-US" sz="1400" b="1" dirty="0">
                <a:solidFill>
                  <a:srgbClr val="D4002D"/>
                </a:solidFill>
              </a:rPr>
              <a:t>ACE = +I</a:t>
            </a:r>
            <a:r>
              <a:rPr lang="en-US" sz="1400" b="1" dirty="0"/>
              <a:t>, </a:t>
            </a:r>
            <a:r>
              <a:rPr lang="en-US" sz="1400" b="1" dirty="0">
                <a:solidFill>
                  <a:srgbClr val="D4002D"/>
                </a:solidFill>
              </a:rPr>
              <a:t>BCF = +I</a:t>
            </a:r>
            <a:r>
              <a:rPr lang="en-US" sz="1400" b="1" dirty="0"/>
              <a:t>, </a:t>
            </a:r>
            <a:r>
              <a:rPr lang="en-US" sz="1400" b="1" dirty="0">
                <a:solidFill>
                  <a:srgbClr val="D4002D"/>
                </a:solidFill>
              </a:rPr>
              <a:t>ABCG = +I</a:t>
            </a:r>
            <a:r>
              <a:rPr lang="en-US" sz="1400" b="1" dirty="0"/>
              <a:t>.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745065" y="2700132"/>
            <a:ext cx="4150206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/>
              <a:t>Resolution </a:t>
            </a:r>
            <a:r>
              <a:rPr lang="en-US" sz="1400" b="1" dirty="0" smtClean="0">
                <a:solidFill>
                  <a:srgbClr val="D4002D"/>
                </a:solidFill>
              </a:rPr>
              <a:t>III</a:t>
            </a:r>
            <a:r>
              <a:rPr lang="en-US" sz="1400" b="1" dirty="0" smtClean="0"/>
              <a:t>: (Maximum Resolution)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745065" y="3071062"/>
            <a:ext cx="4805989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/>
              <a:t>The defining relations are </a:t>
            </a:r>
            <a:r>
              <a:rPr lang="en-US" sz="1400" b="1" dirty="0" smtClean="0">
                <a:solidFill>
                  <a:srgbClr val="D4002D"/>
                </a:solidFill>
              </a:rPr>
              <a:t>15</a:t>
            </a:r>
            <a:r>
              <a:rPr lang="en-US" sz="1400" b="1" dirty="0" smtClean="0"/>
              <a:t> since </a:t>
            </a:r>
            <a:r>
              <a:rPr lang="en-US" sz="1400" b="1" dirty="0" smtClean="0">
                <a:ea typeface="Calibri" panose="020F0502020204030204" pitchFamily="34" charset="0"/>
              </a:rPr>
              <a:t>2</a:t>
            </a:r>
            <a:r>
              <a:rPr lang="en-US" sz="1400" b="1" baseline="30000" dirty="0" smtClean="0">
                <a:ea typeface="Calibri" panose="020F0502020204030204" pitchFamily="34" charset="0"/>
              </a:rPr>
              <a:t>p</a:t>
            </a:r>
            <a:r>
              <a:rPr lang="en-US" sz="1400" b="1" dirty="0" smtClean="0"/>
              <a:t> – 1 = 15.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745065" y="3426212"/>
            <a:ext cx="5785041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/>
              <a:t>The alias structure consists of </a:t>
            </a:r>
            <a:r>
              <a:rPr lang="en-US" sz="1400" b="1" dirty="0" smtClean="0">
                <a:solidFill>
                  <a:srgbClr val="D4002D"/>
                </a:solidFill>
              </a:rPr>
              <a:t>7</a:t>
            </a:r>
            <a:r>
              <a:rPr lang="en-US" sz="1400" b="1" dirty="0" smtClean="0"/>
              <a:t> relations since </a:t>
            </a:r>
            <a:r>
              <a:rPr lang="en-US" sz="1400" b="1" dirty="0" smtClean="0">
                <a:ea typeface="Calibri" panose="020F0502020204030204" pitchFamily="34" charset="0"/>
              </a:rPr>
              <a:t>2</a:t>
            </a:r>
            <a:r>
              <a:rPr lang="en-US" sz="1400" b="1" baseline="30000" dirty="0" smtClean="0">
                <a:ea typeface="Calibri" panose="020F0502020204030204" pitchFamily="34" charset="0"/>
              </a:rPr>
              <a:t>k-p</a:t>
            </a:r>
            <a:r>
              <a:rPr lang="en-US" sz="1400" b="1" dirty="0" smtClean="0"/>
              <a:t> – 1 = 7.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7521" y="3717568"/>
                <a:ext cx="7456824" cy="10074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 algn="ctr">
                  <a:buClr>
                    <a:schemeClr val="tx2"/>
                  </a:buClr>
                  <a:buFont typeface="Courier New" panose="02070309020205020404" pitchFamily="49" charset="0"/>
                  <a:buChar char="o"/>
                </a:pPr>
                <a:r>
                  <a:rPr lang="en-US" sz="1400" b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The equation of the model reduces to the following: (D, E, F, and G in terms of A, B, and C</a:t>
                </a:r>
                <a:r>
                  <a:rPr lang="en-US" sz="1400" b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br>
                  <a:rPr lang="en-US" sz="1400" b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</a:br>
                <a:r>
                  <a:rPr lang="en-US" sz="1400" b="1" dirty="0" smtClean="0">
                    <a:solidFill>
                      <a:srgbClr val="D4002D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/>
                </a:r>
                <a:br>
                  <a:rPr lang="en-US" sz="1400" b="1" dirty="0" smtClean="0">
                    <a:solidFill>
                      <a:srgbClr val="D4002D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𝛃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𝐁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𝐁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𝐂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𝐀𝐁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𝐀𝐁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𝐀𝐂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𝐀𝐂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𝐁𝐂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𝐁𝐂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𝐀𝐁𝐂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𝐀𝐁𝐂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𝛆</m:t>
                    </m:r>
                  </m:oMath>
                </a14:m>
                <a:r>
                  <a:rPr lang="en-US" sz="1400" b="1" dirty="0" smtClean="0">
                    <a:solidFill>
                      <a:srgbClr val="D4002D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en-US" sz="600" b="1" dirty="0">
                  <a:solidFill>
                    <a:srgbClr val="D4002D"/>
                  </a:solidFill>
                </a:endParaRPr>
              </a:p>
            </p:txBody>
          </p:sp>
        </mc:Choice>
        <mc:Fallback xmlns="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21" y="3717568"/>
                <a:ext cx="7456824" cy="10074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7521" y="4672893"/>
                <a:ext cx="6736388" cy="3551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 algn="ctr">
                  <a:buClr>
                    <a:schemeClr val="tx2"/>
                  </a:buClr>
                  <a:buFont typeface="Courier New" panose="02070309020205020404" pitchFamily="49" charset="0"/>
                  <a:buChar char="o"/>
                </a:pPr>
                <a:r>
                  <a:rPr lang="en-US" sz="1400" b="1" dirty="0" smtClean="0"/>
                  <a:t>Degree of freedom of the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𝒅𝒇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D4002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𝑬𝒓𝒓𝒐𝒓</m:t>
                        </m:r>
                      </m:sub>
                    </m:sSub>
                    <m:r>
                      <a:rPr lang="en-US" sz="1400" b="1" i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1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1400" b="1" i="0" smtClean="0">
                        <a:solidFill>
                          <a:srgbClr val="D4002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(Where</a:t>
                </a:r>
                <a:r>
                  <a:rPr lang="en-US" sz="1400" b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𝒅𝒇</m:t>
                        </m:r>
                      </m:e>
                      <m:sub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𝑭𝒂𝒄𝒕𝒐𝒓</m:t>
                        </m:r>
                        <m:r>
                          <a:rPr lang="en-US" sz="14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𝑰𝒏𝒕𝒆𝒓𝒂𝒄𝒕𝒊𝒐𝒏</m:t>
                        </m:r>
                      </m:sub>
                    </m:sSub>
                    <m:r>
                      <a:rPr lang="en-US" sz="1400" b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sz="1400" b="1" dirty="0" smtClean="0"/>
                  <a:t>) </a:t>
                </a:r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21" y="4672893"/>
                <a:ext cx="6736388" cy="355150"/>
              </a:xfrm>
              <a:prstGeom prst="rect">
                <a:avLst/>
              </a:prstGeom>
              <a:blipFill>
                <a:blip r:embed="rId3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7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Design I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Model Analysis: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66232" y="1919476"/>
            <a:ext cx="3200967" cy="814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Half Normal Plot:</a:t>
            </a:r>
            <a:b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A, C, and AC should be significant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 </a:t>
            </a:r>
            <a:endParaRPr lang="en-US" sz="1000" b="1" dirty="0">
              <a:solidFill>
                <a:srgbClr val="004B8D"/>
              </a:solidFill>
              <a:latin typeface="Arial Black" panose="020B0A04020102020204"/>
            </a:endParaRPr>
          </a:p>
        </p:txBody>
      </p:sp>
      <p:pic>
        <p:nvPicPr>
          <p:cNvPr id="15" name="Picture 14" descr="The SGPlot Proced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89" y="1717963"/>
            <a:ext cx="4334565" cy="3833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/>
          <p:cNvCxnSpPr/>
          <p:nvPr/>
        </p:nvCxnSpPr>
        <p:spPr>
          <a:xfrm flipV="1">
            <a:off x="5172364" y="3344787"/>
            <a:ext cx="489527" cy="1662548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78" y="2377218"/>
                <a:ext cx="3441111" cy="2181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Clr>
                    <a:schemeClr val="tx2"/>
                  </a:buClr>
                  <a:buFont typeface="Courier New" panose="02070309020205020404" pitchFamily="49" charset="0"/>
                  <a:buChar char="o"/>
                </a:pPr>
                <a:r>
                  <a:rPr lang="en-US" sz="1400" b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The equation of the model reduces to the following:</a:t>
                </a:r>
                <a:br>
                  <a:rPr lang="en-US" sz="1400" b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</a:br>
                <a:r>
                  <a:rPr lang="en-US" sz="1400" b="1" dirty="0" smtClean="0">
                    <a:solidFill>
                      <a:srgbClr val="D4002D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/>
                </a:r>
                <a:br>
                  <a:rPr lang="en-US" sz="1400" b="1" dirty="0" smtClean="0">
                    <a:solidFill>
                      <a:srgbClr val="D4002D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𝛃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𝐀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𝐂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𝐂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𝛃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D4002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𝐄</m:t>
                            </m:r>
                          </m:sub>
                        </m:sSub>
                        <m:r>
                          <a:rPr lang="en-US" sz="1400" b="1" i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D4002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𝐄</m:t>
                        </m:r>
                      </m:sub>
                    </m:sSub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b="1" i="0">
                        <a:solidFill>
                          <a:srgbClr val="D4002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𝛆</m:t>
                    </m:r>
                  </m:oMath>
                </a14:m>
                <a:endParaRPr lang="en-US" sz="600" b="1" dirty="0">
                  <a:solidFill>
                    <a:srgbClr val="D4002D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78" y="2377218"/>
                <a:ext cx="3441111" cy="2181486"/>
              </a:xfrm>
              <a:prstGeom prst="rect">
                <a:avLst/>
              </a:prstGeom>
              <a:blipFill>
                <a:blip r:embed="rId3"/>
                <a:stretch>
                  <a:fillRect l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232" y="4203554"/>
                <a:ext cx="1505140" cy="3551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 algn="ctr">
                  <a:buClr>
                    <a:schemeClr val="tx2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004B8D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4B8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𝒅𝒇</m:t>
                        </m:r>
                      </m:e>
                      <m:sub>
                        <m:r>
                          <a:rPr lang="en-US" sz="1400" b="1" i="1">
                            <a:solidFill>
                              <a:srgbClr val="004B8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𝑬𝒓𝒓𝒐𝒓</m:t>
                        </m:r>
                      </m:sub>
                    </m:sSub>
                    <m:r>
                      <a:rPr lang="en-US" sz="1400" b="1" i="1">
                        <a:solidFill>
                          <a:srgbClr val="004B8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0" smtClean="0">
                        <a:solidFill>
                          <a:srgbClr val="004B8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𝟒</m:t>
                    </m:r>
                    <m:r>
                      <a:rPr lang="en-US" sz="1400" b="1" i="0" smtClean="0">
                        <a:solidFill>
                          <a:srgbClr val="004B8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b="1" dirty="0" smtClean="0">
                    <a:solidFill>
                      <a:srgbClr val="004B8D"/>
                    </a:solidFill>
                  </a:rPr>
                  <a:t> </a:t>
                </a:r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32" y="4203554"/>
                <a:ext cx="1505140" cy="355150"/>
              </a:xfrm>
              <a:prstGeom prst="rect">
                <a:avLst/>
              </a:prstGeom>
              <a:blipFill>
                <a:blip r:embed="rId4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66231" y="4877304"/>
            <a:ext cx="1270569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tx2"/>
              </a:buClr>
            </a:pPr>
            <a:r>
              <a:rPr lang="en-US" sz="1400" b="1" dirty="0" smtClean="0">
                <a:solidFill>
                  <a:srgbClr val="004B8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Note: E = AC 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9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Design I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Model Analysis: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66232" y="1919476"/>
            <a:ext cx="3200967" cy="814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Testing </a:t>
            </a:r>
            <a:r>
              <a:rPr lang="en-US" sz="1400" b="1" dirty="0">
                <a:solidFill>
                  <a:srgbClr val="004B8D"/>
                </a:solidFill>
                <a:ea typeface="+mn-ea"/>
                <a:cs typeface="+mn-cs"/>
              </a:rPr>
              <a:t>I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f </a:t>
            </a:r>
            <a:r>
              <a:rPr lang="en-US" sz="1400" b="1" dirty="0">
                <a:solidFill>
                  <a:srgbClr val="004B8D"/>
                </a:solidFill>
                <a:ea typeface="+mn-ea"/>
                <a:cs typeface="+mn-cs"/>
              </a:rPr>
              <a:t>T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he Model </a:t>
            </a:r>
            <a:r>
              <a:rPr lang="en-US" sz="1400" b="1" dirty="0">
                <a:solidFill>
                  <a:srgbClr val="004B8D"/>
                </a:solidFill>
                <a:ea typeface="+mn-ea"/>
                <a:cs typeface="+mn-cs"/>
              </a:rPr>
              <a:t>I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s </a:t>
            </a:r>
            <a:r>
              <a:rPr lang="en-US" sz="1400" b="1" dirty="0">
                <a:solidFill>
                  <a:srgbClr val="004B8D"/>
                </a:solidFill>
                <a:ea typeface="+mn-ea"/>
                <a:cs typeface="+mn-cs"/>
              </a:rPr>
              <a:t>F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it: </a:t>
            </a:r>
            <a:r>
              <a:rPr lang="en-US" sz="1400" b="1" dirty="0">
                <a:solidFill>
                  <a:srgbClr val="D4002D"/>
                </a:solidFill>
              </a:rPr>
              <a:t>Fit</a:t>
            </a:r>
            <a:r>
              <a:rPr lang="en-US" sz="2400" b="1" dirty="0">
                <a:solidFill>
                  <a:srgbClr val="D4002D"/>
                </a:solidFill>
              </a:rPr>
              <a:t> </a:t>
            </a:r>
            <a:r>
              <a:rPr lang="en-US" sz="1400" dirty="0" smtClean="0">
                <a:solidFill>
                  <a:srgbClr val="D4002D"/>
                </a:solidFill>
              </a:rPr>
              <a:t>✓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4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2341" y="2486477"/>
                <a:ext cx="2535950" cy="4300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 algn="ctr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400" b="1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400" b="1" i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𝐚𝐝𝐣</m:t>
                            </m:r>
                          </m:sub>
                        </m:sSub>
                      </m:e>
                      <m:sup>
                        <m:r>
                          <a:rPr lang="en-US" sz="1400" b="1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sz="1400" b="1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1400" b="1" i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400" b="1" i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𝟗𝟒𝟒𝟖</m:t>
                    </m:r>
                  </m:oMath>
                </a14:m>
                <a:endParaRPr lang="en-US" sz="600" b="1" dirty="0">
                  <a:solidFill>
                    <a:srgbClr val="D4002D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41" y="2486477"/>
                <a:ext cx="2535950" cy="43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 rotWithShape="1">
          <a:blip r:embed="rId3"/>
          <a:srcRect l="41154" t="33731" r="28718" b="44388"/>
          <a:stretch/>
        </p:blipFill>
        <p:spPr bwMode="auto">
          <a:xfrm>
            <a:off x="4592378" y="1919476"/>
            <a:ext cx="4094422" cy="2144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066231" y="4157192"/>
            <a:ext cx="3526146" cy="79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Testing The Significance of The Parameters:</a:t>
            </a:r>
            <a:r>
              <a:rPr lang="en-US" sz="1400" b="1" dirty="0">
                <a:solidFill>
                  <a:srgbClr val="D4002D"/>
                </a:solidFill>
              </a:rPr>
              <a:t> </a:t>
            </a:r>
            <a:r>
              <a:rPr lang="en-US" sz="1400" b="1" dirty="0" smtClean="0">
                <a:solidFill>
                  <a:srgbClr val="D4002D"/>
                </a:solidFill>
              </a:rPr>
              <a:t>All significant.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4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4"/>
          <a:srcRect l="43590" t="59487" r="31410" b="27066"/>
          <a:stretch/>
        </p:blipFill>
        <p:spPr bwMode="auto">
          <a:xfrm>
            <a:off x="5084690" y="4198215"/>
            <a:ext cx="3109797" cy="12427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542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Design I Analysis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Adequacy Plots: (</a:t>
            </a:r>
            <a:r>
              <a:rPr lang="en-US" sz="2000" b="1" dirty="0" smtClean="0">
                <a:solidFill>
                  <a:srgbClr val="D4002D"/>
                </a:solidFill>
              </a:rPr>
              <a:t>No Transformation Needed</a:t>
            </a:r>
            <a:r>
              <a:rPr lang="en-US" sz="2000" b="1" dirty="0" smtClean="0">
                <a:solidFill>
                  <a:schemeClr val="tx2"/>
                </a:solidFill>
              </a:rPr>
              <a:t>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pic>
        <p:nvPicPr>
          <p:cNvPr id="11" name="Picture 10" descr="Plot of Residual by Predicted for 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6" y="2061979"/>
            <a:ext cx="3897746" cy="344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Q-Q Plot of Residuals for y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530" y="2061980"/>
            <a:ext cx="3742269" cy="344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738462" y="5510856"/>
            <a:ext cx="2879721" cy="50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2"/>
              </a:buClr>
            </a:pPr>
            <a: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  <a:t>The Residuals Have </a:t>
            </a:r>
            <a:r>
              <a:rPr lang="en-US" sz="1200" b="1" dirty="0" smtClean="0">
                <a:solidFill>
                  <a:srgbClr val="D4002D"/>
                </a:solidFill>
                <a:ea typeface="+mn-ea"/>
                <a:cs typeface="+mn-cs"/>
              </a:rPr>
              <a:t>Equal Variances</a:t>
            </a:r>
            <a: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2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061527" y="5510856"/>
            <a:ext cx="3537528" cy="50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2"/>
              </a:buClr>
            </a:pPr>
            <a: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  <a:t>The Residuals seem to be </a:t>
            </a:r>
            <a:r>
              <a:rPr lang="en-US" sz="1200" b="1" dirty="0">
                <a:solidFill>
                  <a:srgbClr val="D4002D"/>
                </a:solidFill>
                <a:ea typeface="+mn-ea"/>
                <a:cs typeface="+mn-cs"/>
              </a:rPr>
              <a:t>N</a:t>
            </a:r>
            <a:r>
              <a:rPr lang="en-US" sz="1200" b="1" dirty="0" smtClean="0">
                <a:solidFill>
                  <a:srgbClr val="D4002D"/>
                </a:solidFill>
                <a:ea typeface="+mn-ea"/>
                <a:cs typeface="+mn-cs"/>
              </a:rPr>
              <a:t>ormally </a:t>
            </a:r>
            <a:r>
              <a:rPr lang="en-US" sz="1200" b="1" dirty="0">
                <a:solidFill>
                  <a:srgbClr val="D4002D"/>
                </a:solidFill>
                <a:ea typeface="+mn-ea"/>
                <a:cs typeface="+mn-cs"/>
              </a:rPr>
              <a:t>D</a:t>
            </a:r>
            <a:r>
              <a:rPr lang="en-US" sz="1200" b="1" dirty="0" smtClean="0">
                <a:solidFill>
                  <a:srgbClr val="D4002D"/>
                </a:solidFill>
                <a:ea typeface="+mn-ea"/>
                <a:cs typeface="+mn-cs"/>
              </a:rPr>
              <a:t>istributed</a:t>
            </a:r>
            <a: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2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2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873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Design I Analysis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Adequacy Plots 2: (</a:t>
            </a:r>
            <a:r>
              <a:rPr lang="en-US" sz="2000" b="1" dirty="0" smtClean="0">
                <a:solidFill>
                  <a:srgbClr val="D4002D"/>
                </a:solidFill>
              </a:rPr>
              <a:t>No Comment</a:t>
            </a:r>
            <a:r>
              <a:rPr lang="en-US" sz="2000" b="1" dirty="0" smtClean="0">
                <a:solidFill>
                  <a:schemeClr val="tx2"/>
                </a:solidFill>
              </a:rPr>
              <a:t>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pic>
        <p:nvPicPr>
          <p:cNvPr id="5" name="Picture 4" descr="Panel of scatterplots of residuals by regressors for y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377" y="2004291"/>
            <a:ext cx="6659111" cy="3974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34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Design I Analysis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Best Setting(s): (Minimum Time)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105110" y="2201365"/>
            <a:ext cx="3827108" cy="50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2"/>
              </a:buClr>
            </a:pP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A = 1 &amp; C = 1 </a:t>
            </a:r>
            <a:r>
              <a:rPr lang="en-US" sz="1400" b="1" dirty="0" smtClean="0">
                <a:solidFill>
                  <a:srgbClr val="002060"/>
                </a:solidFill>
                <a:ea typeface="+mn-ea"/>
                <a:cs typeface="+mn-cs"/>
              </a:rPr>
              <a:t>for an average of 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>39.95 minutes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4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43590" t="48775" r="31666" b="15213"/>
          <a:stretch/>
        </p:blipFill>
        <p:spPr bwMode="auto">
          <a:xfrm>
            <a:off x="5061528" y="2201364"/>
            <a:ext cx="3638953" cy="3128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105110" y="3071769"/>
            <a:ext cx="3956418" cy="1191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2"/>
              </a:buClr>
            </a:pPr>
            <a:r>
              <a:rPr lang="en-US" sz="1400" b="1" dirty="0" smtClean="0">
                <a:solidFill>
                  <a:srgbClr val="002060"/>
                </a:solidFill>
                <a:ea typeface="+mn-ea"/>
                <a:cs typeface="+mn-cs"/>
              </a:rPr>
              <a:t>Or:</a:t>
            </a: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</a:b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</a:b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</a:br>
            <a: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D4002D"/>
                </a:solidFill>
                <a:ea typeface="+mn-ea"/>
                <a:cs typeface="+mn-cs"/>
              </a:rPr>
            </a:br>
            <a:r>
              <a:rPr lang="en-US" sz="1400" b="1" dirty="0" smtClean="0">
                <a:solidFill>
                  <a:srgbClr val="D4002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Water Supply Source</a:t>
            </a:r>
            <a:r>
              <a:rPr lang="en-US" sz="1400" b="1" dirty="0">
                <a:solidFill>
                  <a:srgbClr val="D4002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b="1" dirty="0" smtClean="0">
                <a:solidFill>
                  <a:srgbClr val="D4002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Well &amp; </a:t>
            </a:r>
            <a:r>
              <a:rPr lang="en-US" sz="1400" b="1" dirty="0">
                <a:solidFill>
                  <a:srgbClr val="D4002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Temperature: High</a:t>
            </a: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/>
            </a:r>
            <a:b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</a:br>
            <a:endParaRPr lang="en-US" sz="140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105110" y="4811675"/>
            <a:ext cx="3827108" cy="500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2"/>
              </a:buClr>
            </a:pPr>
            <a:r>
              <a:rPr lang="en-US" sz="1400" b="1" dirty="0" smtClean="0">
                <a:solidFill>
                  <a:srgbClr val="002060"/>
                </a:solidFill>
                <a:ea typeface="+mn-ea"/>
                <a:cs typeface="+mn-cs"/>
              </a:rPr>
              <a:t>Note: The p-values assure that this is true.</a:t>
            </a:r>
            <a:br>
              <a:rPr lang="en-US" sz="1400" b="1" dirty="0" smtClean="0">
                <a:solidFill>
                  <a:srgbClr val="002060"/>
                </a:solidFill>
                <a:ea typeface="+mn-ea"/>
                <a:cs typeface="+mn-cs"/>
              </a:rPr>
            </a:br>
            <a:endParaRPr lang="en-US" sz="1400" b="1" dirty="0">
              <a:solidFill>
                <a:srgbClr val="002060"/>
              </a:solidFill>
              <a:latin typeface="Arial Black" panose="020B0A04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300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1038</Words>
  <Application>Microsoft Office PowerPoint</Application>
  <PresentationFormat>On-screen Show (4:3)</PresentationFormat>
  <Paragraphs>317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Calibri</vt:lpstr>
      <vt:lpstr>Cambria</vt:lpstr>
      <vt:lpstr>Cambria Math</vt:lpstr>
      <vt:lpstr>Courier New</vt:lpstr>
      <vt:lpstr>Times New Roman</vt:lpstr>
      <vt:lpstr>Wingdings</vt:lpstr>
      <vt:lpstr>Office Theme</vt:lpstr>
      <vt:lpstr>Custom Design</vt:lpstr>
      <vt:lpstr>1_Office Theme</vt:lpstr>
      <vt:lpstr>Effect on Water Filtration Time</vt:lpstr>
      <vt:lpstr>Outline</vt:lpstr>
      <vt:lpstr>Data sets</vt:lpstr>
      <vt:lpstr>Design I Analysis</vt:lpstr>
      <vt:lpstr>Design I Analysis</vt:lpstr>
      <vt:lpstr>Design I Analysis</vt:lpstr>
      <vt:lpstr>Design I Analysis</vt:lpstr>
      <vt:lpstr>Design I Analysis</vt:lpstr>
      <vt:lpstr>Design I Analysis</vt:lpstr>
      <vt:lpstr>Design II Analysis</vt:lpstr>
      <vt:lpstr>Design II Analysis</vt:lpstr>
      <vt:lpstr>Design II Analysis</vt:lpstr>
      <vt:lpstr>Design II Analysis</vt:lpstr>
      <vt:lpstr>Design II Analysis</vt:lpstr>
      <vt:lpstr>Design II Analysis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Gray</dc:creator>
  <cp:lastModifiedBy>charbel halaby</cp:lastModifiedBy>
  <cp:revision>212</cp:revision>
  <dcterms:created xsi:type="dcterms:W3CDTF">2015-05-11T21:13:17Z</dcterms:created>
  <dcterms:modified xsi:type="dcterms:W3CDTF">2021-12-07T18:58:01Z</dcterms:modified>
</cp:coreProperties>
</file>